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/>
    <p:restoredTop sz="94706"/>
  </p:normalViewPr>
  <p:slideViewPr>
    <p:cSldViewPr snapToGrid="0" snapToObjects="1">
      <p:cViewPr varScale="1">
        <p:scale>
          <a:sx n="155" d="100"/>
          <a:sy n="155" d="100"/>
        </p:scale>
        <p:origin x="18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ポスター(6コンテンツ，緑系)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D6558083-A24B-D64C-8EDD-8E7060AB88FE}"/>
              </a:ext>
            </a:extLst>
          </p:cNvPr>
          <p:cNvSpPr/>
          <p:nvPr userDrawn="1"/>
        </p:nvSpPr>
        <p:spPr>
          <a:xfrm>
            <a:off x="219149" y="91406"/>
            <a:ext cx="11744177" cy="820707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15705FC-CEE7-054D-9707-C85C7E6177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377" y="176270"/>
            <a:ext cx="11545719" cy="693493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11" name="テキスト プレースホルダー 7">
            <a:extLst>
              <a:ext uri="{FF2B5EF4-FFF2-40B4-BE49-F238E27FC236}">
                <a16:creationId xmlns:a16="http://schemas.microsoft.com/office/drawing/2014/main" id="{B3F50564-2F33-6D45-916E-72DFAB07BC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8935" y="1082536"/>
            <a:ext cx="3780000" cy="43200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BEDA8FBA-C60B-4A4A-8032-C381FF4EEC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0925" y="6527579"/>
            <a:ext cx="3297238" cy="258762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endParaRPr kumimoji="1" lang="ja-JP" altLang="en-US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333D7600-BCBD-CE47-BCE2-0226BD4F72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73347" y="285707"/>
            <a:ext cx="2195513" cy="296862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kumimoji="1" lang="ja-JP" altLang="en-US"/>
              <a:t>名前</a:t>
            </a:r>
            <a:r>
              <a:rPr kumimoji="1" lang="en-US" altLang="ja-JP" dirty="0"/>
              <a:t> (</a:t>
            </a:r>
            <a:r>
              <a:rPr kumimoji="1" lang="ja-JP" altLang="en-US"/>
              <a:t>所属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28" name="テキスト プレースホルダー 26">
            <a:extLst>
              <a:ext uri="{FF2B5EF4-FFF2-40B4-BE49-F238E27FC236}">
                <a16:creationId xmlns:a16="http://schemas.microsoft.com/office/drawing/2014/main" id="{830CF5D6-0A45-AA4D-9645-1C0AD14BF3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37133" y="592174"/>
            <a:ext cx="2631727" cy="209231"/>
          </a:xfrm>
        </p:spPr>
        <p:txBody>
          <a:bodyPr>
            <a:normAutofit/>
          </a:bodyPr>
          <a:lstStyle>
            <a:lvl1pPr marL="0" indent="0" algn="r">
              <a:buNone/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kumimoji="1" lang="en-US" altLang="ja-JP" dirty="0"/>
              <a:t>mail address</a:t>
            </a:r>
            <a:endParaRPr kumimoji="1" lang="ja-JP" altLang="en-US"/>
          </a:p>
        </p:txBody>
      </p:sp>
      <p:sp>
        <p:nvSpPr>
          <p:cNvPr id="47" name="テキスト プレースホルダー 46">
            <a:extLst>
              <a:ext uri="{FF2B5EF4-FFF2-40B4-BE49-F238E27FC236}">
                <a16:creationId xmlns:a16="http://schemas.microsoft.com/office/drawing/2014/main" id="{908071D0-6994-E14F-A8BE-3FEA02FB21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8512" y="1514475"/>
            <a:ext cx="3779837" cy="2160588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9" name="テキスト プレースホルダー 7">
            <a:extLst>
              <a:ext uri="{FF2B5EF4-FFF2-40B4-BE49-F238E27FC236}">
                <a16:creationId xmlns:a16="http://schemas.microsoft.com/office/drawing/2014/main" id="{E51E33BC-D2E2-C749-B9F4-7C31141513F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97686" y="1082536"/>
            <a:ext cx="3780000" cy="43200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0" name="テキスト プレースホルダー 46">
            <a:extLst>
              <a:ext uri="{FF2B5EF4-FFF2-40B4-BE49-F238E27FC236}">
                <a16:creationId xmlns:a16="http://schemas.microsoft.com/office/drawing/2014/main" id="{D5C4C7AE-6E9F-3B46-9EAB-F7F3757210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99414" y="1514475"/>
            <a:ext cx="3779837" cy="2160588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1" name="テキスト プレースホルダー 7">
            <a:extLst>
              <a:ext uri="{FF2B5EF4-FFF2-40B4-BE49-F238E27FC236}">
                <a16:creationId xmlns:a16="http://schemas.microsoft.com/office/drawing/2014/main" id="{ACD4BB00-6956-2148-8B63-FA70C45F1F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703" y="1082536"/>
            <a:ext cx="3780000" cy="43200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2" name="テキスト プレースホルダー 46">
            <a:extLst>
              <a:ext uri="{FF2B5EF4-FFF2-40B4-BE49-F238E27FC236}">
                <a16:creationId xmlns:a16="http://schemas.microsoft.com/office/drawing/2014/main" id="{B57EFF04-D9A5-9446-B17B-BB90B4B14C2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12431" y="1514475"/>
            <a:ext cx="3779837" cy="2160588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3" name="テキスト プレースホルダー 7">
            <a:extLst>
              <a:ext uri="{FF2B5EF4-FFF2-40B4-BE49-F238E27FC236}">
                <a16:creationId xmlns:a16="http://schemas.microsoft.com/office/drawing/2014/main" id="{1AD934EB-935D-7847-AA9A-93B20D4A06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4411" y="3845486"/>
            <a:ext cx="3780000" cy="43200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4" name="テキスト プレースホルダー 46">
            <a:extLst>
              <a:ext uri="{FF2B5EF4-FFF2-40B4-BE49-F238E27FC236}">
                <a16:creationId xmlns:a16="http://schemas.microsoft.com/office/drawing/2014/main" id="{EAAC85A7-88FE-C549-A83A-48D4EDFFEFA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06139" y="4277425"/>
            <a:ext cx="3779837" cy="2160588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5" name="テキスト プレースホルダー 7">
            <a:extLst>
              <a:ext uri="{FF2B5EF4-FFF2-40B4-BE49-F238E27FC236}">
                <a16:creationId xmlns:a16="http://schemas.microsoft.com/office/drawing/2014/main" id="{6EDD9771-86E6-5248-B1F9-33EE2157AF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83162" y="3845486"/>
            <a:ext cx="3780000" cy="43200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6" name="テキスト プレースホルダー 46">
            <a:extLst>
              <a:ext uri="{FF2B5EF4-FFF2-40B4-BE49-F238E27FC236}">
                <a16:creationId xmlns:a16="http://schemas.microsoft.com/office/drawing/2014/main" id="{40456DF1-6BE0-8A49-B774-078C7FFE2A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84890" y="4277425"/>
            <a:ext cx="3779837" cy="2160588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7" name="テキスト プレースホルダー 7">
            <a:extLst>
              <a:ext uri="{FF2B5EF4-FFF2-40B4-BE49-F238E27FC236}">
                <a16:creationId xmlns:a16="http://schemas.microsoft.com/office/drawing/2014/main" id="{34893EDF-D6A1-F446-BEA4-9CF0E7424E3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96179" y="3845486"/>
            <a:ext cx="3780000" cy="43200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8" name="テキスト プレースホルダー 46">
            <a:extLst>
              <a:ext uri="{FF2B5EF4-FFF2-40B4-BE49-F238E27FC236}">
                <a16:creationId xmlns:a16="http://schemas.microsoft.com/office/drawing/2014/main" id="{4B15F7C4-F649-F540-AACE-DBE347B2D51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7907" y="4277425"/>
            <a:ext cx="3779837" cy="2160588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9152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ポスター(6コンテンツ，青系)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D6558083-A24B-D64C-8EDD-8E7060AB88FE}"/>
              </a:ext>
            </a:extLst>
          </p:cNvPr>
          <p:cNvSpPr/>
          <p:nvPr userDrawn="1"/>
        </p:nvSpPr>
        <p:spPr>
          <a:xfrm>
            <a:off x="219149" y="91406"/>
            <a:ext cx="11744177" cy="820707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15705FC-CEE7-054D-9707-C85C7E6177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377" y="176270"/>
            <a:ext cx="11545719" cy="693493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11" name="テキスト プレースホルダー 7">
            <a:extLst>
              <a:ext uri="{FF2B5EF4-FFF2-40B4-BE49-F238E27FC236}">
                <a16:creationId xmlns:a16="http://schemas.microsoft.com/office/drawing/2014/main" id="{B3F50564-2F33-6D45-916E-72DFAB07BC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8935" y="1082536"/>
            <a:ext cx="3780000" cy="432000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BEDA8FBA-C60B-4A4A-8032-C381FF4EEC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0925" y="6527579"/>
            <a:ext cx="3297238" cy="258762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endParaRPr kumimoji="1" lang="ja-JP" altLang="en-US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333D7600-BCBD-CE47-BCE2-0226BD4F72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73347" y="285707"/>
            <a:ext cx="2195513" cy="296862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kumimoji="1" lang="ja-JP" altLang="en-US"/>
              <a:t>名前</a:t>
            </a:r>
            <a:r>
              <a:rPr kumimoji="1" lang="en-US" altLang="ja-JP" dirty="0"/>
              <a:t> (</a:t>
            </a:r>
            <a:r>
              <a:rPr kumimoji="1" lang="ja-JP" altLang="en-US"/>
              <a:t>所属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28" name="テキスト プレースホルダー 26">
            <a:extLst>
              <a:ext uri="{FF2B5EF4-FFF2-40B4-BE49-F238E27FC236}">
                <a16:creationId xmlns:a16="http://schemas.microsoft.com/office/drawing/2014/main" id="{830CF5D6-0A45-AA4D-9645-1C0AD14BF3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37133" y="592174"/>
            <a:ext cx="2631727" cy="209231"/>
          </a:xfrm>
        </p:spPr>
        <p:txBody>
          <a:bodyPr>
            <a:normAutofit/>
          </a:bodyPr>
          <a:lstStyle>
            <a:lvl1pPr marL="0" indent="0" algn="r">
              <a:buNone/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kumimoji="1" lang="en-US" altLang="ja-JP" dirty="0"/>
              <a:t>mail address</a:t>
            </a:r>
            <a:endParaRPr kumimoji="1" lang="ja-JP" altLang="en-US"/>
          </a:p>
        </p:txBody>
      </p:sp>
      <p:sp>
        <p:nvSpPr>
          <p:cNvPr id="47" name="テキスト プレースホルダー 46">
            <a:extLst>
              <a:ext uri="{FF2B5EF4-FFF2-40B4-BE49-F238E27FC236}">
                <a16:creationId xmlns:a16="http://schemas.microsoft.com/office/drawing/2014/main" id="{908071D0-6994-E14F-A8BE-3FEA02FB21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8512" y="1514475"/>
            <a:ext cx="3779837" cy="2160588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9" name="テキスト プレースホルダー 7">
            <a:extLst>
              <a:ext uri="{FF2B5EF4-FFF2-40B4-BE49-F238E27FC236}">
                <a16:creationId xmlns:a16="http://schemas.microsoft.com/office/drawing/2014/main" id="{E51E33BC-D2E2-C749-B9F4-7C31141513F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97686" y="1082536"/>
            <a:ext cx="3780000" cy="432000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0" name="テキスト プレースホルダー 46">
            <a:extLst>
              <a:ext uri="{FF2B5EF4-FFF2-40B4-BE49-F238E27FC236}">
                <a16:creationId xmlns:a16="http://schemas.microsoft.com/office/drawing/2014/main" id="{D5C4C7AE-6E9F-3B46-9EAB-F7F3757210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99414" y="1514475"/>
            <a:ext cx="3779837" cy="2160588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1" name="テキスト プレースホルダー 7">
            <a:extLst>
              <a:ext uri="{FF2B5EF4-FFF2-40B4-BE49-F238E27FC236}">
                <a16:creationId xmlns:a16="http://schemas.microsoft.com/office/drawing/2014/main" id="{ACD4BB00-6956-2148-8B63-FA70C45F1F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703" y="1082536"/>
            <a:ext cx="3780000" cy="432000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2" name="テキスト プレースホルダー 46">
            <a:extLst>
              <a:ext uri="{FF2B5EF4-FFF2-40B4-BE49-F238E27FC236}">
                <a16:creationId xmlns:a16="http://schemas.microsoft.com/office/drawing/2014/main" id="{B57EFF04-D9A5-9446-B17B-BB90B4B14C2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12431" y="1514475"/>
            <a:ext cx="3779837" cy="2160588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3" name="テキスト プレースホルダー 7">
            <a:extLst>
              <a:ext uri="{FF2B5EF4-FFF2-40B4-BE49-F238E27FC236}">
                <a16:creationId xmlns:a16="http://schemas.microsoft.com/office/drawing/2014/main" id="{1AD934EB-935D-7847-AA9A-93B20D4A06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4411" y="3845486"/>
            <a:ext cx="3780000" cy="432000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4" name="テキスト プレースホルダー 46">
            <a:extLst>
              <a:ext uri="{FF2B5EF4-FFF2-40B4-BE49-F238E27FC236}">
                <a16:creationId xmlns:a16="http://schemas.microsoft.com/office/drawing/2014/main" id="{EAAC85A7-88FE-C549-A83A-48D4EDFFEFA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06139" y="4277425"/>
            <a:ext cx="3779837" cy="2160588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5" name="テキスト プレースホルダー 7">
            <a:extLst>
              <a:ext uri="{FF2B5EF4-FFF2-40B4-BE49-F238E27FC236}">
                <a16:creationId xmlns:a16="http://schemas.microsoft.com/office/drawing/2014/main" id="{6EDD9771-86E6-5248-B1F9-33EE2157AF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83162" y="3845486"/>
            <a:ext cx="3780000" cy="432000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6" name="テキスト プレースホルダー 46">
            <a:extLst>
              <a:ext uri="{FF2B5EF4-FFF2-40B4-BE49-F238E27FC236}">
                <a16:creationId xmlns:a16="http://schemas.microsoft.com/office/drawing/2014/main" id="{40456DF1-6BE0-8A49-B774-078C7FFE2A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84890" y="4277425"/>
            <a:ext cx="3779837" cy="2160588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7" name="テキスト プレースホルダー 7">
            <a:extLst>
              <a:ext uri="{FF2B5EF4-FFF2-40B4-BE49-F238E27FC236}">
                <a16:creationId xmlns:a16="http://schemas.microsoft.com/office/drawing/2014/main" id="{34893EDF-D6A1-F446-BEA4-9CF0E7424E3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96179" y="3845486"/>
            <a:ext cx="3780000" cy="432000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8" name="テキスト プレースホルダー 46">
            <a:extLst>
              <a:ext uri="{FF2B5EF4-FFF2-40B4-BE49-F238E27FC236}">
                <a16:creationId xmlns:a16="http://schemas.microsoft.com/office/drawing/2014/main" id="{4B15F7C4-F649-F540-AACE-DBE347B2D51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7907" y="4277425"/>
            <a:ext cx="3779837" cy="2160588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2053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ポスター(6コンテンツ，赤系)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D6558083-A24B-D64C-8EDD-8E7060AB88FE}"/>
              </a:ext>
            </a:extLst>
          </p:cNvPr>
          <p:cNvSpPr/>
          <p:nvPr userDrawn="1"/>
        </p:nvSpPr>
        <p:spPr>
          <a:xfrm>
            <a:off x="219149" y="91406"/>
            <a:ext cx="11744177" cy="820707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15705FC-CEE7-054D-9707-C85C7E6177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377" y="176270"/>
            <a:ext cx="11545719" cy="693493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11" name="テキスト プレースホルダー 7">
            <a:extLst>
              <a:ext uri="{FF2B5EF4-FFF2-40B4-BE49-F238E27FC236}">
                <a16:creationId xmlns:a16="http://schemas.microsoft.com/office/drawing/2014/main" id="{B3F50564-2F33-6D45-916E-72DFAB07BC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8935" y="1082536"/>
            <a:ext cx="3780000" cy="432000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BEDA8FBA-C60B-4A4A-8032-C381FF4EEC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0925" y="6527579"/>
            <a:ext cx="3297238" cy="258762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endParaRPr kumimoji="1" lang="ja-JP" altLang="en-US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333D7600-BCBD-CE47-BCE2-0226BD4F72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73347" y="285707"/>
            <a:ext cx="2195513" cy="296862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kumimoji="1" lang="ja-JP" altLang="en-US"/>
              <a:t>名前</a:t>
            </a:r>
            <a:r>
              <a:rPr kumimoji="1" lang="en-US" altLang="ja-JP" dirty="0"/>
              <a:t> (</a:t>
            </a:r>
            <a:r>
              <a:rPr kumimoji="1" lang="ja-JP" altLang="en-US"/>
              <a:t>所属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28" name="テキスト プレースホルダー 26">
            <a:extLst>
              <a:ext uri="{FF2B5EF4-FFF2-40B4-BE49-F238E27FC236}">
                <a16:creationId xmlns:a16="http://schemas.microsoft.com/office/drawing/2014/main" id="{830CF5D6-0A45-AA4D-9645-1C0AD14BF3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37133" y="592174"/>
            <a:ext cx="2631727" cy="209231"/>
          </a:xfrm>
        </p:spPr>
        <p:txBody>
          <a:bodyPr>
            <a:normAutofit/>
          </a:bodyPr>
          <a:lstStyle>
            <a:lvl1pPr marL="0" indent="0" algn="r">
              <a:buNone/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kumimoji="1" lang="en-US" altLang="ja-JP" dirty="0"/>
              <a:t>mail address</a:t>
            </a:r>
            <a:endParaRPr kumimoji="1" lang="ja-JP" altLang="en-US"/>
          </a:p>
        </p:txBody>
      </p:sp>
      <p:sp>
        <p:nvSpPr>
          <p:cNvPr id="47" name="テキスト プレースホルダー 46">
            <a:extLst>
              <a:ext uri="{FF2B5EF4-FFF2-40B4-BE49-F238E27FC236}">
                <a16:creationId xmlns:a16="http://schemas.microsoft.com/office/drawing/2014/main" id="{908071D0-6994-E14F-A8BE-3FEA02FB21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8512" y="1514475"/>
            <a:ext cx="3779837" cy="2160588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9" name="テキスト プレースホルダー 7">
            <a:extLst>
              <a:ext uri="{FF2B5EF4-FFF2-40B4-BE49-F238E27FC236}">
                <a16:creationId xmlns:a16="http://schemas.microsoft.com/office/drawing/2014/main" id="{E51E33BC-D2E2-C749-B9F4-7C31141513F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97686" y="1082536"/>
            <a:ext cx="3780000" cy="432000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0" name="テキスト プレースホルダー 46">
            <a:extLst>
              <a:ext uri="{FF2B5EF4-FFF2-40B4-BE49-F238E27FC236}">
                <a16:creationId xmlns:a16="http://schemas.microsoft.com/office/drawing/2014/main" id="{D5C4C7AE-6E9F-3B46-9EAB-F7F3757210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99414" y="1514475"/>
            <a:ext cx="3779837" cy="2160588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1" name="テキスト プレースホルダー 7">
            <a:extLst>
              <a:ext uri="{FF2B5EF4-FFF2-40B4-BE49-F238E27FC236}">
                <a16:creationId xmlns:a16="http://schemas.microsoft.com/office/drawing/2014/main" id="{ACD4BB00-6956-2148-8B63-FA70C45F1F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703" y="1082536"/>
            <a:ext cx="3780000" cy="432000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2" name="テキスト プレースホルダー 46">
            <a:extLst>
              <a:ext uri="{FF2B5EF4-FFF2-40B4-BE49-F238E27FC236}">
                <a16:creationId xmlns:a16="http://schemas.microsoft.com/office/drawing/2014/main" id="{B57EFF04-D9A5-9446-B17B-BB90B4B14C2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12431" y="1514475"/>
            <a:ext cx="3779837" cy="2160588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3" name="テキスト プレースホルダー 7">
            <a:extLst>
              <a:ext uri="{FF2B5EF4-FFF2-40B4-BE49-F238E27FC236}">
                <a16:creationId xmlns:a16="http://schemas.microsoft.com/office/drawing/2014/main" id="{1AD934EB-935D-7847-AA9A-93B20D4A06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4411" y="3845486"/>
            <a:ext cx="3780000" cy="432000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4" name="テキスト プレースホルダー 46">
            <a:extLst>
              <a:ext uri="{FF2B5EF4-FFF2-40B4-BE49-F238E27FC236}">
                <a16:creationId xmlns:a16="http://schemas.microsoft.com/office/drawing/2014/main" id="{EAAC85A7-88FE-C549-A83A-48D4EDFFEFA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06139" y="4277425"/>
            <a:ext cx="3779837" cy="2160588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5" name="テキスト プレースホルダー 7">
            <a:extLst>
              <a:ext uri="{FF2B5EF4-FFF2-40B4-BE49-F238E27FC236}">
                <a16:creationId xmlns:a16="http://schemas.microsoft.com/office/drawing/2014/main" id="{6EDD9771-86E6-5248-B1F9-33EE2157AF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83162" y="3845486"/>
            <a:ext cx="3780000" cy="432000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6" name="テキスト プレースホルダー 46">
            <a:extLst>
              <a:ext uri="{FF2B5EF4-FFF2-40B4-BE49-F238E27FC236}">
                <a16:creationId xmlns:a16="http://schemas.microsoft.com/office/drawing/2014/main" id="{40456DF1-6BE0-8A49-B774-078C7FFE2A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84890" y="4277425"/>
            <a:ext cx="3779837" cy="2160588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7" name="テキスト プレースホルダー 7">
            <a:extLst>
              <a:ext uri="{FF2B5EF4-FFF2-40B4-BE49-F238E27FC236}">
                <a16:creationId xmlns:a16="http://schemas.microsoft.com/office/drawing/2014/main" id="{34893EDF-D6A1-F446-BEA4-9CF0E7424E3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96179" y="3845486"/>
            <a:ext cx="3780000" cy="432000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セクション見出し</a:t>
            </a:r>
          </a:p>
        </p:txBody>
      </p:sp>
      <p:sp>
        <p:nvSpPr>
          <p:cNvPr id="58" name="テキスト プレースホルダー 46">
            <a:extLst>
              <a:ext uri="{FF2B5EF4-FFF2-40B4-BE49-F238E27FC236}">
                <a16:creationId xmlns:a16="http://schemas.microsoft.com/office/drawing/2014/main" id="{4B15F7C4-F649-F540-AACE-DBE347B2D51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7907" y="4277425"/>
            <a:ext cx="3779837" cy="2160588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3164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AB6436-A1D0-0447-8318-0C678331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7D056A-71BD-114F-AC35-95863D521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第</a:t>
            </a:r>
            <a:r>
              <a:rPr kumimoji="1" lang="en-US" altLang="ja-JP" dirty="0"/>
              <a:t>1</a:t>
            </a:r>
            <a:r>
              <a:rPr kumimoji="1" lang="ja-JP" altLang="en-US"/>
              <a:t>レベル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99ABE8-4FA6-0E48-9E28-151BA8C72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CB3A-C547-C040-91C1-90CFA918EDB0}" type="datetimeFigureOut">
              <a:rPr kumimoji="1" lang="ja-JP" altLang="en-US" smtClean="0"/>
              <a:t>2021/8/31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B7FCF9-DFFC-8C40-846D-23A5D5AFF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A3AA8F-1CA0-914F-B05E-F92B922EA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DE6E-3031-B046-AC62-1815CFFE6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65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n"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813" indent="-223838" algn="l" defTabSz="914400" rtl="0" eaLnBrk="1" latinLnBrk="0" hangingPunct="1">
        <a:lnSpc>
          <a:spcPct val="100000"/>
        </a:lnSpc>
        <a:spcBef>
          <a:spcPts val="400"/>
        </a:spcBef>
        <a:buFont typeface="Wingdings" pitchFamily="2" charset="2"/>
        <a:buChar char="p"/>
        <a:tabLst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9438" indent="-174625" algn="l" defTabSz="914400" rtl="0" eaLnBrk="1" latinLnBrk="0" hangingPunct="1">
        <a:lnSpc>
          <a:spcPct val="100000"/>
        </a:lnSpc>
        <a:spcBef>
          <a:spcPts val="400"/>
        </a:spcBef>
        <a:buFont typeface="Wingdings" pitchFamily="2" charset="2"/>
        <a:buChar char="l"/>
        <a:tabLst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65175" indent="-14128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tabLst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31763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tabLst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966EC3DF-E0D5-334E-8DCF-64A1F79318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/>
              <a:t>ポスターテンプレート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1DA47B-BB61-F847-979B-6DDCFC9BC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ja-JP" altLang="en-US"/>
              <a:t>①</a:t>
            </a:r>
            <a:r>
              <a:rPr kumimoji="1" lang="en-US" altLang="ja-JP" dirty="0"/>
              <a:t> </a:t>
            </a:r>
            <a:r>
              <a:rPr kumimoji="1" lang="ja-JP" altLang="en-US"/>
              <a:t>このテンプレートについて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ABC2DB-D9A6-804A-8C67-C1B0C41B2C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6A8C48B-AE09-024A-9C3A-CCEC12A4CA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/>
              <a:t>日語あきら</a:t>
            </a:r>
            <a:r>
              <a:rPr kumimoji="1" lang="en-US" altLang="ja-JP" dirty="0"/>
              <a:t> (</a:t>
            </a:r>
            <a:r>
              <a:rPr kumimoji="1" lang="ja-JP" altLang="en-US"/>
              <a:t>犬猫大学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3C11AB0-4584-244B-BF2A-A79CC950DA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nichigoakira@inuneko.ac.jp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7F5FE37-6C5C-AE49-8C0C-FF6BDAE2BDC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kumimoji="1" lang="en-US" altLang="ja-JP" dirty="0" err="1"/>
              <a:t>Powerpoint</a:t>
            </a:r>
            <a:r>
              <a:rPr kumimoji="1" lang="en-US" altLang="ja-JP" dirty="0"/>
              <a:t> for Mac</a:t>
            </a:r>
            <a:r>
              <a:rPr kumimoji="1" lang="ja-JP" altLang="en-US"/>
              <a:t>で作成</a:t>
            </a:r>
            <a:endParaRPr kumimoji="1" lang="en-US" altLang="ja-JP" dirty="0"/>
          </a:p>
          <a:p>
            <a:pPr lvl="1"/>
            <a:r>
              <a:rPr lang="ja-JP" altLang="en-US"/>
              <a:t>フォント設定が違ったらごめんなさい</a:t>
            </a:r>
            <a:endParaRPr lang="en-US" altLang="ja-JP" dirty="0"/>
          </a:p>
          <a:p>
            <a:pPr lvl="1"/>
            <a:r>
              <a:rPr kumimoji="1" lang="ja-JP" altLang="en-US"/>
              <a:t>図形や余白の融通が利きやすいです</a:t>
            </a:r>
            <a:endParaRPr kumimoji="1" lang="en-US" altLang="ja-JP" dirty="0"/>
          </a:p>
          <a:p>
            <a:r>
              <a:rPr lang="ja-JP" altLang="en-US"/>
              <a:t>色を工夫してください</a:t>
            </a:r>
            <a:endParaRPr lang="en-US" altLang="ja-JP" dirty="0"/>
          </a:p>
          <a:p>
            <a:pPr lvl="1"/>
            <a:r>
              <a:rPr kumimoji="1" lang="ja-JP" altLang="en-US" b="1"/>
              <a:t>ホームの「レイアウト」に</a:t>
            </a:r>
            <a:r>
              <a:rPr kumimoji="1" lang="en-US" altLang="ja-JP" b="1" dirty="0"/>
              <a:t>3</a:t>
            </a:r>
            <a:r>
              <a:rPr lang="ja-JP" altLang="en-US" b="1"/>
              <a:t>色ほど用意しました</a:t>
            </a:r>
            <a:endParaRPr lang="en-US" altLang="ja-JP" b="1" dirty="0"/>
          </a:p>
          <a:p>
            <a:pPr lvl="1"/>
            <a:r>
              <a:rPr kumimoji="1" lang="ja-JP" altLang="en-US"/>
              <a:t>同系色を組み合わせるといいです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AB2438A-5D27-4348-AED6-EB0A582180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kumimoji="1" lang="ja-JP" altLang="en-US"/>
              <a:t>③</a:t>
            </a:r>
            <a:r>
              <a:rPr kumimoji="1" lang="en-US" altLang="ja-JP" dirty="0"/>
              <a:t> </a:t>
            </a:r>
            <a:r>
              <a:rPr kumimoji="1" lang="ja-JP" altLang="en-US"/>
              <a:t>図表を入れる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16CD7D7-090C-8F4E-89BC-A3D24FE96F0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ja-JP" altLang="en-US"/>
              <a:t>ビジュアルに訴える</a:t>
            </a:r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DDF8CF6-1689-3F49-AB40-38EF854BA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altLang="ja-JP" dirty="0"/>
              <a:t>② </a:t>
            </a:r>
            <a:r>
              <a:rPr lang="ja-JP" altLang="en-US"/>
              <a:t>ポスター作成のコツ</a:t>
            </a:r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A5178414-03A2-3F42-B054-594C1E3C780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kumimoji="1" lang="ja-JP" altLang="en-US"/>
              <a:t>箇条書きを使用</a:t>
            </a:r>
            <a:endParaRPr lang="en-US" altLang="ja-JP" dirty="0"/>
          </a:p>
          <a:p>
            <a:pPr lvl="1"/>
            <a:r>
              <a:rPr kumimoji="1" lang="ja-JP" altLang="en-US"/>
              <a:t>概要をざっくり</a:t>
            </a:r>
            <a:endParaRPr kumimoji="1" lang="en-US" altLang="ja-JP" dirty="0"/>
          </a:p>
          <a:p>
            <a:pPr lvl="1"/>
            <a:r>
              <a:rPr lang="ja-JP" altLang="en-US"/>
              <a:t>トークで補うイメージ</a:t>
            </a:r>
            <a:endParaRPr lang="en-US" altLang="ja-JP" dirty="0"/>
          </a:p>
          <a:p>
            <a:r>
              <a:rPr kumimoji="1" lang="ja-JP" altLang="en-US"/>
              <a:t>一方，文章をたくさん書くという人もいます。</a:t>
            </a:r>
            <a:endParaRPr kumimoji="1" lang="en-US" altLang="ja-JP" dirty="0"/>
          </a:p>
          <a:p>
            <a:pPr lvl="1"/>
            <a:r>
              <a:rPr lang="ja-JP" altLang="en-US"/>
              <a:t>「ポスターだけで十分説明する」ためにそうするケースがあるのかと。</a:t>
            </a:r>
            <a:endParaRPr kumimoji="1" lang="en-US" altLang="ja-JP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94A2AB74-DF23-B242-B9F4-AA3C084335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kumimoji="1" lang="ja-JP" altLang="en-US"/>
              <a:t>④</a:t>
            </a:r>
            <a:r>
              <a:rPr kumimoji="1" lang="en-US" altLang="ja-JP" dirty="0"/>
              <a:t> </a:t>
            </a:r>
            <a:r>
              <a:rPr lang="ja-JP" altLang="en-US"/>
              <a:t>階層</a:t>
            </a:r>
            <a:r>
              <a:rPr kumimoji="1" lang="ja-JP" altLang="en-US"/>
              <a:t>を使う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72F288E4-25E5-224B-8B3A-0C77438E7E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kumimoji="1" lang="ja-JP" altLang="en-US"/>
              <a:t>重要な情報</a:t>
            </a:r>
            <a:endParaRPr kumimoji="1" lang="en-US" altLang="ja-JP" dirty="0"/>
          </a:p>
          <a:p>
            <a:pPr lvl="1"/>
            <a:r>
              <a:rPr lang="ja-JP" altLang="en-US"/>
              <a:t>細かい情報</a:t>
            </a:r>
            <a:endParaRPr lang="en-US" altLang="ja-JP" dirty="0"/>
          </a:p>
          <a:p>
            <a:pPr lvl="1"/>
            <a:r>
              <a:rPr kumimoji="1" lang="ja-JP" altLang="en-US"/>
              <a:t>具体例とか</a:t>
            </a:r>
            <a:endParaRPr kumimoji="1" lang="en-US" altLang="ja-JP" dirty="0"/>
          </a:p>
          <a:p>
            <a:r>
              <a:rPr lang="ja-JP" altLang="en-US"/>
              <a:t>大項目は</a:t>
            </a:r>
            <a:r>
              <a:rPr lang="en-US" altLang="ja-JP" dirty="0"/>
              <a:t>2</a:t>
            </a:r>
            <a:r>
              <a:rPr lang="ja-JP" altLang="en-US"/>
              <a:t>つが限界？</a:t>
            </a:r>
            <a:endParaRPr lang="en-US" altLang="ja-JP" dirty="0"/>
          </a:p>
          <a:p>
            <a:pPr lvl="1"/>
            <a:r>
              <a:rPr kumimoji="1" lang="en-US" altLang="ja-JP" dirty="0"/>
              <a:t>3</a:t>
            </a:r>
            <a:r>
              <a:rPr kumimoji="1" lang="ja-JP" altLang="en-US"/>
              <a:t>つはけっこう詰まる</a:t>
            </a:r>
            <a:endParaRPr kumimoji="1" lang="en-US" altLang="ja-JP" dirty="0"/>
          </a:p>
          <a:p>
            <a:pPr lvl="1"/>
            <a:r>
              <a:rPr kumimoji="1" lang="ja-JP" altLang="en-US"/>
              <a:t>窮屈感が出ないようにする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672478A-1681-0748-947A-9902E2F68F6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kumimoji="1" lang="ja-JP" altLang="en-US"/>
              <a:t>⑥</a:t>
            </a:r>
            <a:r>
              <a:rPr kumimoji="1" lang="en-US" altLang="ja-JP" dirty="0"/>
              <a:t> </a:t>
            </a:r>
            <a:r>
              <a:rPr kumimoji="1" lang="ja-JP" altLang="en-US"/>
              <a:t>その他</a:t>
            </a: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F42DEA5-CB10-E44B-8C99-E6736C804BE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kumimoji="1" lang="ja-JP" altLang="en-US"/>
              <a:t>このファイル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2</a:t>
            </a:r>
            <a:r>
              <a:rPr kumimoji="1" lang="ja-JP" altLang="en-US"/>
              <a:t>ページ目＝サンプル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3</a:t>
            </a:r>
            <a:r>
              <a:rPr kumimoji="1" lang="ja-JP" altLang="en-US"/>
              <a:t>ページ目＝空のテンプレート</a:t>
            </a:r>
            <a:endParaRPr kumimoji="1" lang="en-US" altLang="ja-JP" dirty="0"/>
          </a:p>
          <a:p>
            <a:r>
              <a:rPr lang="ja-JP" altLang="en-US"/>
              <a:t>今後はぜひ「研究発表」もお願いします</a:t>
            </a:r>
            <a:endParaRPr lang="en-US" altLang="ja-JP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1E358B5-7A3E-2A48-909A-06AC82FC95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kumimoji="1" lang="ja-JP" altLang="en-US"/>
              <a:t>⑤</a:t>
            </a:r>
            <a:r>
              <a:rPr kumimoji="1" lang="en-US" altLang="ja-JP" dirty="0"/>
              <a:t> </a:t>
            </a:r>
            <a:r>
              <a:rPr kumimoji="1" lang="ja-JP" altLang="en-US"/>
              <a:t>読みやすく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6439F6FF-CF95-2B41-BC75-E5784E3D6F7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kumimoji="1" lang="ja-JP" altLang="en-US"/>
              <a:t>番号付けをする</a:t>
            </a:r>
            <a:endParaRPr kumimoji="1" lang="en-US" altLang="ja-JP" dirty="0"/>
          </a:p>
          <a:p>
            <a:r>
              <a:rPr lang="ja-JP" altLang="en-US"/>
              <a:t>フォント</a:t>
            </a:r>
            <a:endParaRPr lang="en-US" altLang="ja-JP" dirty="0"/>
          </a:p>
          <a:p>
            <a:pPr lvl="1"/>
            <a:r>
              <a:rPr kumimoji="1" lang="ja-JP" altLang="en-US"/>
              <a:t>視認性の高い，メイリオ，游ゴシック，</a:t>
            </a:r>
            <a:r>
              <a:rPr kumimoji="1" lang="en-US" altLang="ja-JP" dirty="0"/>
              <a:t>Mac</a:t>
            </a:r>
            <a:r>
              <a:rPr kumimoji="1" lang="ja-JP" altLang="en-US"/>
              <a:t>ならヒラギノなどがいい</a:t>
            </a:r>
            <a:endParaRPr kumimoji="1" lang="en-US" altLang="ja-JP" dirty="0"/>
          </a:p>
          <a:p>
            <a:pPr lvl="1"/>
            <a:r>
              <a:rPr lang="ja-JP" altLang="en-US"/>
              <a:t>フリーでは</a:t>
            </a:r>
            <a:r>
              <a:rPr lang="en-US" altLang="ja-JP" dirty="0"/>
              <a:t>Noto Sans CJK JP</a:t>
            </a:r>
            <a:r>
              <a:rPr lang="ja-JP" altLang="en-US"/>
              <a:t>も</a:t>
            </a:r>
            <a:endParaRPr lang="en-US" altLang="ja-JP" dirty="0"/>
          </a:p>
          <a:p>
            <a:r>
              <a:rPr kumimoji="1" lang="ja-JP" altLang="en-US"/>
              <a:t>レイアウト</a:t>
            </a:r>
            <a:endParaRPr kumimoji="1" lang="en-US" altLang="ja-JP" dirty="0"/>
          </a:p>
          <a:p>
            <a:pPr lvl="1"/>
            <a:r>
              <a:rPr lang="ja-JP" altLang="en-US"/>
              <a:t>余白があった方が疲れませんね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3E37FD7-155D-5041-A0AE-A60F6DB1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998" y="1856042"/>
            <a:ext cx="3012276" cy="17022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537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A18DAA5-E1EA-B542-BAB2-605FF5BA6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Report</a:t>
            </a:r>
            <a:r>
              <a:rPr lang="ja-JP" altLang="en-US"/>
              <a:t>の仮名表記について</a:t>
            </a:r>
          </a:p>
        </p:txBody>
      </p:sp>
      <p:sp>
        <p:nvSpPr>
          <p:cNvPr id="100" name="テキスト プレースホルダー 99">
            <a:extLst>
              <a:ext uri="{FF2B5EF4-FFF2-40B4-BE49-F238E27FC236}">
                <a16:creationId xmlns:a16="http://schemas.microsoft.com/office/drawing/2014/main" id="{06E2A487-6785-C045-B9BC-AF3BF3DD67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① </a:t>
            </a:r>
            <a:r>
              <a:rPr lang="ja-JP" altLang="en-US"/>
              <a:t>背景</a:t>
            </a:r>
          </a:p>
        </p:txBody>
      </p:sp>
      <p:sp>
        <p:nvSpPr>
          <p:cNvPr id="149" name="テキスト プレースホルダー 148">
            <a:extLst>
              <a:ext uri="{FF2B5EF4-FFF2-40B4-BE49-F238E27FC236}">
                <a16:creationId xmlns:a16="http://schemas.microsoft.com/office/drawing/2014/main" id="{6B8DE8B1-7ECC-8746-AF16-9AE5AB5D41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2021/10/31 </a:t>
            </a:r>
            <a:r>
              <a:rPr lang="ja-JP" altLang="en-US"/>
              <a:t>日本語学会</a:t>
            </a:r>
            <a:r>
              <a:rPr lang="en-US" altLang="ja-JP" dirty="0"/>
              <a:t>2021</a:t>
            </a:r>
            <a:r>
              <a:rPr lang="ja-JP" altLang="en-US"/>
              <a:t>年度秋季大会</a:t>
            </a:r>
          </a:p>
        </p:txBody>
      </p:sp>
      <p:sp>
        <p:nvSpPr>
          <p:cNvPr id="30" name="テキスト プレースホルダー 29">
            <a:extLst>
              <a:ext uri="{FF2B5EF4-FFF2-40B4-BE49-F238E27FC236}">
                <a16:creationId xmlns:a16="http://schemas.microsoft.com/office/drawing/2014/main" id="{38FDEB6A-03FA-E440-831F-53656BB10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日語あきら</a:t>
            </a:r>
            <a:r>
              <a:rPr lang="en-US" altLang="ja-JP" dirty="0"/>
              <a:t> (</a:t>
            </a:r>
            <a:r>
              <a:rPr lang="ja-JP" altLang="en-US"/>
              <a:t>犬猫大学</a:t>
            </a:r>
            <a:r>
              <a:rPr lang="en-US" altLang="ja-JP" dirty="0"/>
              <a:t>)</a:t>
            </a:r>
            <a:endParaRPr lang="ja-JP" altLang="en-US"/>
          </a:p>
        </p:txBody>
      </p:sp>
      <p:sp>
        <p:nvSpPr>
          <p:cNvPr id="31" name="テキスト プレースホルダー 30">
            <a:extLst>
              <a:ext uri="{FF2B5EF4-FFF2-40B4-BE49-F238E27FC236}">
                <a16:creationId xmlns:a16="http://schemas.microsoft.com/office/drawing/2014/main" id="{743D2059-63A7-5B42-A787-44F4297CC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77867" y="592174"/>
            <a:ext cx="2690993" cy="209231"/>
          </a:xfrm>
        </p:spPr>
        <p:txBody>
          <a:bodyPr>
            <a:noAutofit/>
          </a:bodyPr>
          <a:lstStyle/>
          <a:p>
            <a:r>
              <a:rPr lang="en-US" altLang="ja-JP" dirty="0" err="1"/>
              <a:t>nichigoakira@inunekodai.ac.jp</a:t>
            </a:r>
            <a:endParaRPr lang="ja-JP" altLang="en-US"/>
          </a:p>
        </p:txBody>
      </p:sp>
      <p:sp>
        <p:nvSpPr>
          <p:cNvPr id="102" name="テキスト プレースホルダー 101">
            <a:extLst>
              <a:ext uri="{FF2B5EF4-FFF2-40B4-BE49-F238E27FC236}">
                <a16:creationId xmlns:a16="http://schemas.microsoft.com/office/drawing/2014/main" id="{62BF51B7-22F7-E84D-A487-10FC92FFF4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ja-JP" altLang="en-US"/>
              <a:t>外来語表記のゆれ</a:t>
            </a:r>
            <a:r>
              <a:rPr lang="en-US" altLang="ja-JP" dirty="0"/>
              <a:t> </a:t>
            </a:r>
          </a:p>
          <a:p>
            <a:pPr lvl="1"/>
            <a:r>
              <a:rPr lang="ja-JP" altLang="en-US"/>
              <a:t>ラムネ</a:t>
            </a:r>
            <a:r>
              <a:rPr lang="en-US" altLang="ja-JP" dirty="0"/>
              <a:t> vs </a:t>
            </a:r>
            <a:r>
              <a:rPr lang="ja-JP" altLang="en-US"/>
              <a:t>レモネード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/>
              <a:t>Y</a:t>
            </a:r>
            <a:r>
              <a:rPr lang="ja-JP" altLang="en-US"/>
              <a:t>シャツ</a:t>
            </a:r>
            <a:r>
              <a:rPr lang="en-US" altLang="ja-JP" dirty="0"/>
              <a:t> vs </a:t>
            </a:r>
            <a:r>
              <a:rPr lang="ja-JP" altLang="en-US"/>
              <a:t>カッターシャツ</a:t>
            </a:r>
            <a:endParaRPr lang="en-US" altLang="ja-JP" dirty="0"/>
          </a:p>
          <a:p>
            <a:r>
              <a:rPr lang="ja-JP" altLang="en-US"/>
              <a:t>ゆれの要因</a:t>
            </a:r>
            <a:r>
              <a:rPr lang="en-US" altLang="ja-JP" dirty="0"/>
              <a:t> (</a:t>
            </a:r>
            <a:r>
              <a:rPr lang="ja-JP" altLang="en-US"/>
              <a:t>狸田</a:t>
            </a:r>
            <a:r>
              <a:rPr lang="en-US" altLang="ja-JP" dirty="0"/>
              <a:t>1996)</a:t>
            </a:r>
          </a:p>
          <a:p>
            <a:pPr lvl="1"/>
            <a:r>
              <a:rPr lang="ja-JP" altLang="en-US"/>
              <a:t>原語意識</a:t>
            </a:r>
            <a:endParaRPr lang="en-US" altLang="ja-JP" dirty="0"/>
          </a:p>
          <a:p>
            <a:pPr lvl="1"/>
            <a:r>
              <a:rPr lang="ja-JP" altLang="en-US"/>
              <a:t>音韻体系</a:t>
            </a:r>
            <a:endParaRPr lang="en-US" altLang="ja-JP" dirty="0"/>
          </a:p>
          <a:p>
            <a:pPr lvl="1"/>
            <a:endParaRPr lang="ja-JP" altLang="en-US"/>
          </a:p>
        </p:txBody>
      </p:sp>
      <p:sp>
        <p:nvSpPr>
          <p:cNvPr id="150" name="テキスト プレースホルダー 149">
            <a:extLst>
              <a:ext uri="{FF2B5EF4-FFF2-40B4-BE49-F238E27FC236}">
                <a16:creationId xmlns:a16="http://schemas.microsoft.com/office/drawing/2014/main" id="{70F33CEC-3ED8-8744-85B2-2A1E6E901A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ja-JP" altLang="en-US"/>
              <a:t>③</a:t>
            </a:r>
            <a:r>
              <a:rPr lang="en-US" altLang="ja-JP" dirty="0"/>
              <a:t> </a:t>
            </a:r>
            <a:r>
              <a:rPr lang="ja-JP" altLang="en-US"/>
              <a:t>調査</a:t>
            </a:r>
          </a:p>
        </p:txBody>
      </p:sp>
      <p:sp>
        <p:nvSpPr>
          <p:cNvPr id="151" name="テキスト プレースホルダー 150">
            <a:extLst>
              <a:ext uri="{FF2B5EF4-FFF2-40B4-BE49-F238E27FC236}">
                <a16:creationId xmlns:a16="http://schemas.microsoft.com/office/drawing/2014/main" id="{10882775-3F55-7543-A37A-C646767D224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NDL</a:t>
            </a:r>
            <a:r>
              <a:rPr lang="ja-JP" altLang="en-US"/>
              <a:t>サーチ</a:t>
            </a:r>
            <a:endParaRPr lang="en-US" altLang="ja-JP" dirty="0"/>
          </a:p>
          <a:p>
            <a:pPr lvl="1"/>
            <a:r>
              <a:rPr lang="ja-JP" altLang="en-US"/>
              <a:t>図書，論文</a:t>
            </a:r>
            <a:r>
              <a:rPr lang="en-US" altLang="ja-JP" dirty="0"/>
              <a:t>etc.</a:t>
            </a:r>
          </a:p>
          <a:p>
            <a:pPr lvl="1"/>
            <a:r>
              <a:rPr lang="en-US" altLang="ja-JP" dirty="0"/>
              <a:t>NDC</a:t>
            </a:r>
            <a:r>
              <a:rPr lang="ja-JP" altLang="en-US"/>
              <a:t>区分</a:t>
            </a:r>
            <a:r>
              <a:rPr lang="en-US" altLang="ja-JP" dirty="0"/>
              <a:t>(</a:t>
            </a:r>
            <a:r>
              <a:rPr lang="ja-JP" altLang="en-US"/>
              <a:t>図書分類</a:t>
            </a:r>
            <a:r>
              <a:rPr lang="en-US" altLang="ja-JP" dirty="0"/>
              <a:t>)</a:t>
            </a:r>
          </a:p>
          <a:p>
            <a:r>
              <a:rPr lang="ja-JP" altLang="en-US"/>
              <a:t>朝日新聞</a:t>
            </a:r>
            <a:r>
              <a:rPr lang="en-US" altLang="ja-JP" dirty="0"/>
              <a:t>(</a:t>
            </a:r>
            <a:r>
              <a:rPr lang="ja-JP" altLang="en-US"/>
              <a:t>聞蔵</a:t>
            </a:r>
            <a:r>
              <a:rPr lang="en-US" altLang="ja-JP" dirty="0"/>
              <a:t>II)</a:t>
            </a:r>
          </a:p>
          <a:p>
            <a:pPr lvl="1"/>
            <a:r>
              <a:rPr lang="ja-JP" altLang="en-US"/>
              <a:t>新聞</a:t>
            </a:r>
            <a:endParaRPr lang="en-US" altLang="ja-JP" dirty="0"/>
          </a:p>
          <a:p>
            <a:pPr lvl="1"/>
            <a:r>
              <a:rPr lang="ja-JP" altLang="en-US"/>
              <a:t>雑誌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ja-JP" altLang="en-US"/>
          </a:p>
        </p:txBody>
      </p:sp>
      <p:sp>
        <p:nvSpPr>
          <p:cNvPr id="105" name="テキスト プレースホルダー 104">
            <a:extLst>
              <a:ext uri="{FF2B5EF4-FFF2-40B4-BE49-F238E27FC236}">
                <a16:creationId xmlns:a16="http://schemas.microsoft.com/office/drawing/2014/main" id="{68743CC2-A8F3-8440-B1A9-177F883475E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ja-JP" altLang="en-US"/>
              <a:t>②</a:t>
            </a:r>
            <a:r>
              <a:rPr lang="en-US" altLang="ja-JP" dirty="0"/>
              <a:t> </a:t>
            </a:r>
            <a:r>
              <a:rPr lang="ja-JP" altLang="en-US"/>
              <a:t>問題設定</a:t>
            </a:r>
          </a:p>
        </p:txBody>
      </p:sp>
      <p:sp>
        <p:nvSpPr>
          <p:cNvPr id="106" name="テキスト プレースホルダー 105">
            <a:extLst>
              <a:ext uri="{FF2B5EF4-FFF2-40B4-BE49-F238E27FC236}">
                <a16:creationId xmlns:a16="http://schemas.microsoft.com/office/drawing/2014/main" id="{C995A672-8839-7447-AC83-FED063EEA72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altLang="ja-JP" dirty="0"/>
              <a:t>Report</a:t>
            </a:r>
            <a:r>
              <a:rPr lang="ja-JP" altLang="en-US"/>
              <a:t>の表記</a:t>
            </a:r>
            <a:endParaRPr lang="en-US" altLang="ja-JP" dirty="0"/>
          </a:p>
          <a:p>
            <a:pPr lvl="1"/>
            <a:r>
              <a:rPr lang="ja-JP" altLang="en-US"/>
              <a:t>英語の反映</a:t>
            </a:r>
            <a:r>
              <a:rPr lang="en-US" altLang="ja-JP" dirty="0"/>
              <a:t> (</a:t>
            </a:r>
            <a:r>
              <a:rPr lang="ja-JP" altLang="en-US"/>
              <a:t>毎日ことば</a:t>
            </a:r>
            <a:r>
              <a:rPr lang="en-US" altLang="ja-JP" dirty="0"/>
              <a:t>2020)</a:t>
            </a:r>
          </a:p>
          <a:p>
            <a:r>
              <a:rPr lang="en-US" altLang="ja-JP" dirty="0"/>
              <a:t>Google</a:t>
            </a:r>
            <a:r>
              <a:rPr lang="ja-JP" altLang="en-US"/>
              <a:t>検索</a:t>
            </a:r>
            <a:endParaRPr lang="en-US" altLang="ja-JP" dirty="0"/>
          </a:p>
          <a:p>
            <a:pPr lvl="1"/>
            <a:r>
              <a:rPr lang="ja-JP" altLang="en-US"/>
              <a:t>レポート</a:t>
            </a:r>
            <a:r>
              <a:rPr lang="en-US" altLang="ja-JP" dirty="0"/>
              <a:t> </a:t>
            </a:r>
            <a:r>
              <a:rPr lang="ja-JP" altLang="en-US"/>
              <a:t>約</a:t>
            </a:r>
            <a:r>
              <a:rPr lang="en-US" altLang="ja-JP" dirty="0"/>
              <a:t>3</a:t>
            </a:r>
            <a:r>
              <a:rPr lang="ja-JP" altLang="en-US"/>
              <a:t>億件</a:t>
            </a:r>
            <a:endParaRPr lang="en-US" altLang="ja-JP" dirty="0"/>
          </a:p>
          <a:p>
            <a:pPr lvl="1"/>
            <a:r>
              <a:rPr lang="ja-JP" altLang="en-US"/>
              <a:t>リポート</a:t>
            </a:r>
            <a:r>
              <a:rPr lang="en-US" altLang="ja-JP" dirty="0"/>
              <a:t> </a:t>
            </a:r>
            <a:r>
              <a:rPr lang="ja-JP" altLang="en-US"/>
              <a:t>約</a:t>
            </a:r>
            <a:r>
              <a:rPr lang="en-US" altLang="ja-JP" dirty="0"/>
              <a:t>4</a:t>
            </a:r>
            <a:r>
              <a:rPr lang="ja-JP" altLang="en-US"/>
              <a:t>億件</a:t>
            </a:r>
            <a:endParaRPr lang="en-US" altLang="ja-JP" dirty="0"/>
          </a:p>
          <a:p>
            <a:r>
              <a:rPr lang="ja-JP" altLang="en-US"/>
              <a:t>使い分けはあるのか？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152" name="テキスト プレースホルダー 151">
            <a:extLst>
              <a:ext uri="{FF2B5EF4-FFF2-40B4-BE49-F238E27FC236}">
                <a16:creationId xmlns:a16="http://schemas.microsoft.com/office/drawing/2014/main" id="{0866A769-0967-7A4B-A95E-D870C829FE3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lang="en-US" altLang="ja-JP" dirty="0"/>
              <a:t> NDL</a:t>
            </a:r>
            <a:r>
              <a:rPr lang="ja-JP" altLang="en-US"/>
              <a:t>サーチ</a:t>
            </a:r>
          </a:p>
        </p:txBody>
      </p:sp>
      <p:sp>
        <p:nvSpPr>
          <p:cNvPr id="153" name="テキスト プレースホルダー 152">
            <a:extLst>
              <a:ext uri="{FF2B5EF4-FFF2-40B4-BE49-F238E27FC236}">
                <a16:creationId xmlns:a16="http://schemas.microsoft.com/office/drawing/2014/main" id="{A42CEB34-542E-1944-9C89-547D6ECE093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ja-JP" altLang="en-US"/>
              <a:t>大局的分布＝レポート多数</a:t>
            </a:r>
            <a:r>
              <a:rPr lang="en-US" altLang="ja-JP" dirty="0"/>
              <a:t>(</a:t>
            </a:r>
            <a:r>
              <a:rPr lang="ja-JP" altLang="en-US"/>
              <a:t>約</a:t>
            </a:r>
            <a:r>
              <a:rPr lang="en-US" altLang="ja-JP" dirty="0"/>
              <a:t>8</a:t>
            </a:r>
            <a:r>
              <a:rPr lang="ja-JP" altLang="en-US"/>
              <a:t>割</a:t>
            </a:r>
            <a:r>
              <a:rPr lang="en-US" altLang="ja-JP" dirty="0"/>
              <a:t>)</a:t>
            </a:r>
          </a:p>
          <a:p>
            <a:r>
              <a:rPr lang="ja-JP" altLang="en-US"/>
              <a:t>リポート</a:t>
            </a:r>
            <a:endParaRPr lang="en-US" altLang="ja-JP" dirty="0"/>
          </a:p>
          <a:p>
            <a:pPr lvl="1"/>
            <a:r>
              <a:rPr lang="ja-JP" altLang="en-US"/>
              <a:t>「歴史」に多め</a:t>
            </a:r>
            <a:endParaRPr lang="en-US" altLang="ja-JP" dirty="0"/>
          </a:p>
          <a:p>
            <a:r>
              <a:rPr lang="ja-JP" altLang="en-US"/>
              <a:t>レポート</a:t>
            </a:r>
            <a:endParaRPr lang="en-US" altLang="ja-JP" dirty="0"/>
          </a:p>
          <a:p>
            <a:pPr lvl="1"/>
            <a:r>
              <a:rPr lang="ja-JP" altLang="en-US"/>
              <a:t>「言語」で極端な偏り</a:t>
            </a:r>
            <a:endParaRPr lang="en-US" altLang="ja-JP" dirty="0"/>
          </a:p>
          <a:p>
            <a:pPr lvl="2"/>
            <a:r>
              <a:rPr lang="ja-JP" altLang="en-US"/>
              <a:t>「レポート本」の影響？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lang="ja-JP" altLang="en-US"/>
          </a:p>
        </p:txBody>
      </p:sp>
      <p:sp>
        <p:nvSpPr>
          <p:cNvPr id="154" name="テキスト プレースホルダー 153">
            <a:extLst>
              <a:ext uri="{FF2B5EF4-FFF2-40B4-BE49-F238E27FC236}">
                <a16:creationId xmlns:a16="http://schemas.microsoft.com/office/drawing/2014/main" id="{528734A7-E15D-F346-B10E-5893C61C753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ja-JP" altLang="en-US"/>
              <a:t>今後の課題</a:t>
            </a:r>
          </a:p>
        </p:txBody>
      </p:sp>
      <p:sp>
        <p:nvSpPr>
          <p:cNvPr id="155" name="テキスト プレースホルダー 154">
            <a:extLst>
              <a:ext uri="{FF2B5EF4-FFF2-40B4-BE49-F238E27FC236}">
                <a16:creationId xmlns:a16="http://schemas.microsoft.com/office/drawing/2014/main" id="{BDDC63DD-DFB6-134B-9A27-902AD779B3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ja-JP" altLang="en-US"/>
              <a:t>細かな使い分け</a:t>
            </a:r>
            <a:endParaRPr lang="en-US" altLang="ja-JP" dirty="0"/>
          </a:p>
          <a:p>
            <a:pPr lvl="1"/>
            <a:r>
              <a:rPr lang="ja-JP" altLang="en-US"/>
              <a:t>個別記事，書籍の検討</a:t>
            </a:r>
            <a:endParaRPr lang="en-US" altLang="ja-JP" dirty="0"/>
          </a:p>
          <a:p>
            <a:r>
              <a:rPr lang="ja-JP" altLang="en-US"/>
              <a:t>通時的変化</a:t>
            </a:r>
            <a:endParaRPr lang="en-US" altLang="ja-JP" dirty="0"/>
          </a:p>
          <a:p>
            <a:pPr lvl="1"/>
            <a:r>
              <a:rPr lang="ja-JP" altLang="en-US"/>
              <a:t>新聞検索をすると，昭和は「レポート」が多数だった</a:t>
            </a:r>
            <a:endParaRPr lang="en-US" altLang="ja-JP" dirty="0"/>
          </a:p>
          <a:p>
            <a:pPr lvl="1"/>
            <a:r>
              <a:rPr lang="ja-JP" altLang="en-US"/>
              <a:t>いつ変化したのか？</a:t>
            </a:r>
            <a:endParaRPr lang="en-US" altLang="ja-JP" dirty="0"/>
          </a:p>
          <a:p>
            <a:r>
              <a:rPr lang="ja-JP" altLang="en-US"/>
              <a:t>他のジャンル</a:t>
            </a:r>
          </a:p>
        </p:txBody>
      </p:sp>
      <p:sp>
        <p:nvSpPr>
          <p:cNvPr id="156" name="テキスト プレースホルダー 155">
            <a:extLst>
              <a:ext uri="{FF2B5EF4-FFF2-40B4-BE49-F238E27FC236}">
                <a16:creationId xmlns:a16="http://schemas.microsoft.com/office/drawing/2014/main" id="{9EF76000-F988-004F-BB41-711994CB39E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lang="en-US" altLang="ja-JP" dirty="0"/>
              <a:t> </a:t>
            </a:r>
            <a:r>
              <a:rPr lang="ja-JP" altLang="en-US"/>
              <a:t>朝日新聞</a:t>
            </a:r>
            <a:r>
              <a:rPr lang="en-US" altLang="ja-JP" dirty="0"/>
              <a:t> (</a:t>
            </a:r>
            <a:r>
              <a:rPr lang="ja-JP" altLang="en-US"/>
              <a:t>聞蔵</a:t>
            </a:r>
            <a:r>
              <a:rPr lang="en-US" altLang="ja-JP" dirty="0"/>
              <a:t>II)</a:t>
            </a:r>
            <a:endParaRPr lang="ja-JP" altLang="en-US"/>
          </a:p>
        </p:txBody>
      </p:sp>
      <p:sp>
        <p:nvSpPr>
          <p:cNvPr id="157" name="テキスト プレースホルダー 156">
            <a:extLst>
              <a:ext uri="{FF2B5EF4-FFF2-40B4-BE49-F238E27FC236}">
                <a16:creationId xmlns:a16="http://schemas.microsoft.com/office/drawing/2014/main" id="{A440462F-FCAF-2345-A882-745339A8A68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ja-JP" altLang="en-US"/>
              <a:t>大局的分布＝リポート多数</a:t>
            </a:r>
            <a:r>
              <a:rPr lang="en-US" altLang="ja-JP" dirty="0"/>
              <a:t>(</a:t>
            </a:r>
            <a:r>
              <a:rPr lang="ja-JP" altLang="en-US"/>
              <a:t>約</a:t>
            </a:r>
            <a:r>
              <a:rPr lang="en-US" altLang="ja-JP" dirty="0"/>
              <a:t>9</a:t>
            </a:r>
            <a:r>
              <a:rPr lang="ja-JP" altLang="en-US"/>
              <a:t>割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『</a:t>
            </a:r>
            <a:r>
              <a:rPr lang="ja-JP" altLang="en-US"/>
              <a:t>週間朝日</a:t>
            </a:r>
            <a:r>
              <a:rPr lang="en-US" altLang="ja-JP" dirty="0"/>
              <a:t>』</a:t>
            </a:r>
            <a:r>
              <a:rPr lang="ja-JP" altLang="en-US"/>
              <a:t>と他で異なる</a:t>
            </a:r>
            <a:endParaRPr lang="en-US" altLang="ja-JP" dirty="0"/>
          </a:p>
          <a:p>
            <a:pPr lvl="1"/>
            <a:r>
              <a:rPr lang="ja-JP" altLang="en-US"/>
              <a:t>ジャンルの反映？</a:t>
            </a:r>
            <a:endParaRPr lang="en-US" altLang="ja-JP" dirty="0"/>
          </a:p>
          <a:p>
            <a:r>
              <a:rPr lang="ja-JP" altLang="en-US"/>
              <a:t>疑問</a:t>
            </a:r>
            <a:endParaRPr lang="en-US" altLang="ja-JP" dirty="0"/>
          </a:p>
          <a:p>
            <a:pPr lvl="1"/>
            <a:r>
              <a:rPr lang="ja-JP" altLang="en-US"/>
              <a:t>件数が少ない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159" name="図 158" descr="グラフィカル ユーザー インターフェイス, テキスト, アプリケーション, メール, Web サイト&#10;&#10;自動的に生成された説明">
            <a:extLst>
              <a:ext uri="{FF2B5EF4-FFF2-40B4-BE49-F238E27FC236}">
                <a16:creationId xmlns:a16="http://schemas.microsoft.com/office/drawing/2014/main" id="{BE5CEE2F-9EE2-3247-86B7-5C847C47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416" y="1649599"/>
            <a:ext cx="1080000" cy="7184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1" name="図 170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D54C56DB-1126-0D42-BD91-E6A4A36B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92" y="5011327"/>
            <a:ext cx="1278645" cy="1327555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</p:pic>
      <p:pic>
        <p:nvPicPr>
          <p:cNvPr id="177" name="図 17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E0A7B51-82FD-0F42-BA76-FBFFC2EE1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416" y="2574460"/>
            <a:ext cx="1080000" cy="945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ABF0EC71-9CD5-A644-B230-EF1C806F1881}"/>
              </a:ext>
            </a:extLst>
          </p:cNvPr>
          <p:cNvSpPr txBox="1"/>
          <p:nvPr/>
        </p:nvSpPr>
        <p:spPr>
          <a:xfrm>
            <a:off x="218512" y="6527579"/>
            <a:ext cx="8276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/>
              <a:t>狸田真弓</a:t>
            </a:r>
            <a:r>
              <a:rPr lang="en-US" altLang="ja-JP" sz="800" dirty="0"/>
              <a:t>(1996)</a:t>
            </a:r>
            <a:r>
              <a:rPr lang="ja-JP" altLang="en-US" sz="800"/>
              <a:t>「外来語のゆれと音韻論」</a:t>
            </a:r>
            <a:r>
              <a:rPr lang="en-US" altLang="ja-JP" sz="800" dirty="0"/>
              <a:t>『</a:t>
            </a:r>
            <a:r>
              <a:rPr lang="ja-JP" altLang="en-US" sz="800"/>
              <a:t>音韻年報</a:t>
            </a:r>
            <a:r>
              <a:rPr lang="en-US" altLang="ja-JP" sz="800" dirty="0"/>
              <a:t>』32, 191-208</a:t>
            </a:r>
            <a:r>
              <a:rPr lang="ja-JP" altLang="en-US" sz="800"/>
              <a:t>／毎日ことば</a:t>
            </a:r>
            <a:r>
              <a:rPr lang="en-US" altLang="ja-JP" sz="800" dirty="0"/>
              <a:t>(2020)</a:t>
            </a:r>
            <a:r>
              <a:rPr lang="ja-JP" altLang="en-US" sz="800"/>
              <a:t>「「レポート」か「リポート」か」</a:t>
            </a:r>
            <a:r>
              <a:rPr lang="en-US" altLang="ja-JP" sz="800" dirty="0"/>
              <a:t>&lt;https://</a:t>
            </a:r>
            <a:r>
              <a:rPr lang="en-US" altLang="ja-JP" sz="800" dirty="0" err="1"/>
              <a:t>mainichi-kotoba.jp</a:t>
            </a:r>
            <a:r>
              <a:rPr lang="en-US" altLang="ja-JP" sz="800" dirty="0"/>
              <a:t>/photo-20200719&gt;</a:t>
            </a:r>
            <a:endParaRPr lang="ja-JP" altLang="en-US" sz="800"/>
          </a:p>
        </p:txBody>
      </p:sp>
      <p:pic>
        <p:nvPicPr>
          <p:cNvPr id="180" name="図 179">
            <a:extLst>
              <a:ext uri="{FF2B5EF4-FFF2-40B4-BE49-F238E27FC236}">
                <a16:creationId xmlns:a16="http://schemas.microsoft.com/office/drawing/2014/main" id="{1702731A-F333-3E4A-ACF6-7931C6710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614" y="5266776"/>
            <a:ext cx="1984772" cy="10721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133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3DABDD2-0DEE-DC44-BA1D-234BF9DCC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F328C3-68AA-3240-96BC-77A1F64B4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082686-189E-3447-9792-8F6151B1C5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BD1703-EA43-B74E-BD6F-D33C23C59D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E2FBA3A-BEE6-2C4B-AA02-5DC942A558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604E5C8-85E3-BF4D-879E-98556C983AD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D869F65-670C-704D-A2AD-5CC9E75DB96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4BE04C2E-EA0B-0646-BA34-103F459934E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F221B8F8-0664-814E-8F9B-58D90D3EFAA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7687CC0A-4443-AA49-B831-EDD274D1C90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852C4B6E-8B44-0044-840D-9F94BCAE74B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DE4CAF3E-6551-C749-A618-79377D51EDF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FF8D880A-4369-1040-9E64-1BEF82027C2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77698E1E-F439-A54C-AF62-FC60F957E43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2DC82FB-2865-454B-9F8C-AC2B9269A9F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4803F958-4183-FB44-A96D-EEB1345F199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42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457</Words>
  <Application>Microsoft Macintosh PowerPoint</Application>
  <PresentationFormat>ワイド画面</PresentationFormat>
  <Paragraphs>84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Courier New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日本語学会ポスターテンプレート</dc:title>
  <dc:subject/>
  <dc:creator/>
  <cp:keywords/>
  <dc:description/>
  <cp:lastModifiedBy>TOSHIO MATSUURA</cp:lastModifiedBy>
  <cp:revision>17</cp:revision>
  <dcterms:created xsi:type="dcterms:W3CDTF">2021-01-20T08:01:52Z</dcterms:created>
  <dcterms:modified xsi:type="dcterms:W3CDTF">2021-08-31T05:55:57Z</dcterms:modified>
  <cp:category/>
</cp:coreProperties>
</file>